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</p:sldMasterIdLst>
  <p:notesMasterIdLst>
    <p:notesMasterId r:id="rId20"/>
  </p:notesMasterIdLst>
  <p:sldIdLst>
    <p:sldId id="284" r:id="rId10"/>
    <p:sldId id="953" r:id="rId11"/>
    <p:sldId id="1157" r:id="rId12"/>
    <p:sldId id="1167" r:id="rId13"/>
    <p:sldId id="1168" r:id="rId14"/>
    <p:sldId id="1169" r:id="rId15"/>
    <p:sldId id="1170" r:id="rId16"/>
    <p:sldId id="1171" r:id="rId17"/>
    <p:sldId id="1137" r:id="rId18"/>
    <p:sldId id="1166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06" autoAdjust="0"/>
    <p:restoredTop sz="94609"/>
  </p:normalViewPr>
  <p:slideViewPr>
    <p:cSldViewPr>
      <p:cViewPr varScale="1">
        <p:scale>
          <a:sx n="151" d="100"/>
          <a:sy n="151" d="100"/>
        </p:scale>
        <p:origin x="2424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64653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3573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9A7179-3C62-4B31-AD6D-698978FDEBF1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1489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10</a:t>
            </a:fld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315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3/22/20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3 April 2020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EB08B5D-F116-D741-9B7B-EE71B13B4F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982" y="1098550"/>
            <a:ext cx="8428037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 eaLnBrk="1" hangingPunct="1"/>
            <a:r>
              <a:rPr lang="en-US" altLang="en-US" sz="4500" b="1" kern="0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kern="0" dirty="0">
                <a:ea typeface="ＭＳ Ｐゴシック" panose="020B0600070205080204" pitchFamily="34" charset="-128"/>
              </a:rPr>
            </a:br>
            <a:br>
              <a:rPr lang="en-US" altLang="en-US" sz="1000" b="1" kern="0" dirty="0">
                <a:ea typeface="ＭＳ Ｐゴシック" panose="020B0600070205080204" pitchFamily="34" charset="-128"/>
              </a:rPr>
            </a:br>
            <a:r>
              <a:rPr lang="en-US" altLang="en-US" sz="4400" kern="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Lab 6 Supplement:</a:t>
            </a:r>
          </a:p>
          <a:p>
            <a:pPr algn="ctr" eaLnBrk="1" hangingPunct="1"/>
            <a:r>
              <a:rPr lang="en-US" altLang="en-US" sz="4400" kern="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Testing the ALU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168307B6-D404-9844-9AE1-3FCB78769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982" y="1098550"/>
            <a:ext cx="8428037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ctr" eaLnBrk="1" hangingPunct="1"/>
            <a:r>
              <a:rPr lang="en-US" altLang="en-US" sz="4500" b="1" kern="0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kern="0" dirty="0">
                <a:ea typeface="ＭＳ Ｐゴシック" panose="020B0600070205080204" pitchFamily="34" charset="-128"/>
              </a:rPr>
            </a:br>
            <a:br>
              <a:rPr lang="en-US" altLang="en-US" sz="1000" b="1" kern="0" dirty="0">
                <a:ea typeface="ＭＳ Ｐゴシック" panose="020B0600070205080204" pitchFamily="34" charset="-128"/>
              </a:rPr>
            </a:br>
            <a:r>
              <a:rPr lang="en-US" altLang="en-US" sz="4400" kern="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Lab 6 Supplement:</a:t>
            </a:r>
          </a:p>
          <a:p>
            <a:pPr algn="ctr" eaLnBrk="1" hangingPunct="1"/>
            <a:r>
              <a:rPr lang="en-US" altLang="en-US" sz="4400" kern="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Testing the ALU</a:t>
            </a: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3 April 2020</a:t>
            </a:r>
          </a:p>
        </p:txBody>
      </p:sp>
    </p:spTree>
    <p:extLst>
      <p:ext uri="{BB962C8B-B14F-4D97-AF65-F5344CB8AC3E}">
        <p14:creationId xmlns:p14="http://schemas.microsoft.com/office/powerpoint/2010/main" val="102309212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What Will We Learn?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n-US" dirty="0"/>
          </a:p>
          <a:p>
            <a:pPr algn="just"/>
            <a:r>
              <a:rPr lang="en-US" dirty="0"/>
              <a:t>In Lab 6, you </a:t>
            </a:r>
            <a:r>
              <a:rPr lang="en-US" b="1" dirty="0"/>
              <a:t>learn</a:t>
            </a:r>
            <a:r>
              <a:rPr lang="en-US" dirty="0"/>
              <a:t> how to:</a:t>
            </a:r>
          </a:p>
          <a:p>
            <a:pPr lvl="1" algn="just"/>
            <a:r>
              <a:rPr lang="en-US" dirty="0">
                <a:solidFill>
                  <a:srgbClr val="00B050"/>
                </a:solidFill>
              </a:rPr>
              <a:t>Verify the functionality </a:t>
            </a:r>
            <a:r>
              <a:rPr lang="en-US" dirty="0"/>
              <a:t>of your designs </a:t>
            </a:r>
            <a:r>
              <a:rPr lang="en-US" dirty="0">
                <a:solidFill>
                  <a:srgbClr val="0000FF"/>
                </a:solidFill>
              </a:rPr>
              <a:t>using testbenches</a:t>
            </a:r>
            <a:r>
              <a:rPr lang="en-US" dirty="0"/>
              <a:t>.</a:t>
            </a:r>
          </a:p>
          <a:p>
            <a:pPr lvl="1" algn="just"/>
            <a:r>
              <a:rPr lang="en-US" dirty="0"/>
              <a:t>Find and resolve bugs in your design.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You will:</a:t>
            </a:r>
          </a:p>
          <a:p>
            <a:pPr lvl="1" algn="just"/>
            <a:r>
              <a:rPr lang="en-US" dirty="0"/>
              <a:t>Write a testbench that verifies the correctness of your </a:t>
            </a:r>
            <a:r>
              <a:rPr lang="en-US" dirty="0">
                <a:solidFill>
                  <a:srgbClr val="00B050"/>
                </a:solidFill>
              </a:rPr>
              <a:t>ALU from Lab 5.</a:t>
            </a:r>
            <a:endParaRPr lang="en-US" dirty="0"/>
          </a:p>
          <a:p>
            <a:pPr lvl="1" algn="just"/>
            <a:r>
              <a:rPr lang="en-US" dirty="0"/>
              <a:t>Use the same testbench to find and fix bugs in a </a:t>
            </a:r>
            <a:r>
              <a:rPr lang="en-US" dirty="0">
                <a:solidFill>
                  <a:srgbClr val="7030A0"/>
                </a:solidFill>
              </a:rPr>
              <a:t>buggy ALU</a:t>
            </a:r>
            <a:r>
              <a:rPr lang="en-US" dirty="0"/>
              <a:t> that we provide.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67038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514A8-EE8F-46DF-8A10-B5A343924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F9EC8-D527-49C2-89A9-2409DF6B0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algn="just">
              <a:lnSpc>
                <a:spcPct val="130000"/>
              </a:lnSpc>
            </a:pPr>
            <a:r>
              <a:rPr lang="en-US" b="1" dirty="0"/>
              <a:t>You are expected to finish Lab 5 before continuing</a:t>
            </a:r>
            <a:r>
              <a:rPr lang="en-US" dirty="0"/>
              <a:t>, because we will be testing the ALU from Lab 5.</a:t>
            </a:r>
          </a:p>
          <a:p>
            <a:pPr algn="just">
              <a:lnSpc>
                <a:spcPct val="130000"/>
              </a:lnSpc>
            </a:pPr>
            <a:endParaRPr lang="en-US" dirty="0"/>
          </a:p>
          <a:p>
            <a:pPr algn="just">
              <a:lnSpc>
                <a:spcPct val="130000"/>
              </a:lnSpc>
            </a:pPr>
            <a:endParaRPr lang="en-US" dirty="0"/>
          </a:p>
          <a:p>
            <a:pPr algn="just">
              <a:lnSpc>
                <a:spcPct val="130000"/>
              </a:lnSpc>
            </a:pPr>
            <a:r>
              <a:rPr lang="en-US" dirty="0"/>
              <a:t>Download the material for Lab 6, which includes:</a:t>
            </a:r>
          </a:p>
          <a:p>
            <a:pPr lvl="1" algn="just">
              <a:lnSpc>
                <a:spcPct val="130000"/>
              </a:lnSpc>
            </a:pPr>
            <a:r>
              <a:rPr lang="en-US" dirty="0"/>
              <a:t>A template </a:t>
            </a:r>
            <a:r>
              <a:rPr lang="en-US" dirty="0">
                <a:solidFill>
                  <a:srgbClr val="0000FF"/>
                </a:solidFill>
              </a:rPr>
              <a:t>testbench file;</a:t>
            </a:r>
          </a:p>
          <a:p>
            <a:pPr lvl="1" algn="just">
              <a:lnSpc>
                <a:spcPct val="130000"/>
              </a:lnSpc>
            </a:pPr>
            <a:r>
              <a:rPr lang="en-US" dirty="0"/>
              <a:t>A template for the </a:t>
            </a:r>
            <a:r>
              <a:rPr lang="en-US" dirty="0">
                <a:solidFill>
                  <a:srgbClr val="00B050"/>
                </a:solidFill>
              </a:rPr>
              <a:t>test-vectors;</a:t>
            </a:r>
          </a:p>
          <a:p>
            <a:pPr lvl="1" algn="just">
              <a:lnSpc>
                <a:spcPct val="130000"/>
              </a:lnSpc>
            </a:pPr>
            <a:r>
              <a:rPr lang="en-US" dirty="0"/>
              <a:t>A Verilog description of an ALU, which </a:t>
            </a:r>
            <a:r>
              <a:rPr lang="en-US" dirty="0">
                <a:solidFill>
                  <a:srgbClr val="FF0000"/>
                </a:solidFill>
              </a:rPr>
              <a:t>contains some bugs.</a:t>
            </a:r>
          </a:p>
          <a:p>
            <a:pPr algn="just">
              <a:lnSpc>
                <a:spcPct val="130000"/>
              </a:lnSpc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306CE-F432-4AC8-BEA1-B0097C8749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76884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FA849-3504-46DC-B489-BE851BC55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1: Expected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8498F4-3B37-4FA0-A923-7BE3184505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Before writing our testbench, we need to prepare a set of inputs for which the </a:t>
            </a:r>
            <a:r>
              <a:rPr lang="en-US" dirty="0">
                <a:solidFill>
                  <a:srgbClr val="FFC000"/>
                </a:solidFill>
              </a:rPr>
              <a:t>expected results </a:t>
            </a:r>
            <a:r>
              <a:rPr lang="en-US" dirty="0"/>
              <a:t>are known.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You will be given </a:t>
            </a:r>
            <a:r>
              <a:rPr lang="en-US" dirty="0">
                <a:solidFill>
                  <a:srgbClr val="0000FF"/>
                </a:solidFill>
              </a:rPr>
              <a:t>a set of inputs</a:t>
            </a:r>
            <a:r>
              <a:rPr lang="en-US" dirty="0"/>
              <a:t> for the ALU you designed in Lab 5.  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Determine the</a:t>
            </a:r>
            <a:r>
              <a:rPr lang="en-US" dirty="0">
                <a:solidFill>
                  <a:srgbClr val="00B050"/>
                </a:solidFill>
              </a:rPr>
              <a:t> correct result </a:t>
            </a:r>
            <a:r>
              <a:rPr lang="en-US" dirty="0"/>
              <a:t>for each set. Then, specify them in the file </a:t>
            </a:r>
            <a:r>
              <a:rPr lang="en-US" b="1" u="sng" dirty="0" err="1"/>
              <a:t>testvectors_hex.txt</a:t>
            </a:r>
            <a:r>
              <a:rPr lang="en-US" dirty="0"/>
              <a:t> that we provide.</a:t>
            </a:r>
          </a:p>
          <a:p>
            <a:pPr algn="just"/>
            <a:endParaRPr lang="en-US" dirty="0"/>
          </a:p>
          <a:p>
            <a:pPr algn="just"/>
            <a:r>
              <a:rPr lang="en-US" dirty="0">
                <a:solidFill>
                  <a:srgbClr val="00B0F0"/>
                </a:solidFill>
              </a:rPr>
              <a:t>For output ‘zero’: </a:t>
            </a:r>
            <a:r>
              <a:rPr lang="en-US" dirty="0"/>
              <a:t>directly set its expected value within the testbench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3A0622-E8BE-461F-A28D-1939CCBC19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668948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D9304-7861-4D84-B077-EB6FC3FCC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2: Preparing the Testbench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BA175-C4ED-4C41-8834-151DF13F37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30000"/>
              </a:lnSpc>
            </a:pPr>
            <a:endParaRPr lang="en-US" dirty="0"/>
          </a:p>
          <a:p>
            <a:pPr algn="just">
              <a:lnSpc>
                <a:spcPct val="130000"/>
              </a:lnSpc>
            </a:pPr>
            <a:r>
              <a:rPr lang="en-US" dirty="0"/>
              <a:t>Create a project with your ALU from Lab 5 and the testbench template we provided you with.</a:t>
            </a:r>
          </a:p>
          <a:p>
            <a:pPr algn="just">
              <a:lnSpc>
                <a:spcPct val="130000"/>
              </a:lnSpc>
            </a:pPr>
            <a:endParaRPr lang="en-US" dirty="0"/>
          </a:p>
          <a:p>
            <a:pPr algn="just">
              <a:lnSpc>
                <a:spcPct val="130000"/>
              </a:lnSpc>
            </a:pPr>
            <a:r>
              <a:rPr lang="en-US" dirty="0"/>
              <a:t>Make the necessary modifications to the testbench.</a:t>
            </a:r>
          </a:p>
          <a:p>
            <a:pPr algn="just">
              <a:lnSpc>
                <a:spcPct val="130000"/>
              </a:lnSpc>
            </a:pPr>
            <a:endParaRPr lang="en-US" dirty="0"/>
          </a:p>
          <a:p>
            <a:pPr algn="just">
              <a:lnSpc>
                <a:spcPct val="130000"/>
              </a:lnSpc>
            </a:pPr>
            <a:r>
              <a:rPr lang="en-US" dirty="0"/>
              <a:t>After this, you will have a testbench that will</a:t>
            </a:r>
          </a:p>
          <a:p>
            <a:pPr lvl="1" algn="just">
              <a:lnSpc>
                <a:spcPct val="130000"/>
              </a:lnSpc>
            </a:pPr>
            <a:r>
              <a:rPr lang="en-US" dirty="0">
                <a:solidFill>
                  <a:srgbClr val="0000FF"/>
                </a:solidFill>
              </a:rPr>
              <a:t>Apply the vectors </a:t>
            </a:r>
            <a:r>
              <a:rPr lang="en-US" dirty="0"/>
              <a:t>in the </a:t>
            </a:r>
            <a:r>
              <a:rPr lang="en-US" b="1" u="sng" dirty="0" err="1"/>
              <a:t>testvectors_hex.txt</a:t>
            </a:r>
            <a:r>
              <a:rPr lang="en-US" dirty="0"/>
              <a:t> file;</a:t>
            </a:r>
          </a:p>
          <a:p>
            <a:pPr lvl="1" algn="just">
              <a:lnSpc>
                <a:spcPct val="130000"/>
              </a:lnSpc>
            </a:pPr>
            <a:r>
              <a:rPr lang="en-US" dirty="0"/>
              <a:t>Check the </a:t>
            </a:r>
            <a:r>
              <a:rPr lang="en-US" dirty="0">
                <a:solidFill>
                  <a:srgbClr val="FF0000"/>
                </a:solidFill>
              </a:rPr>
              <a:t>actual outputs </a:t>
            </a:r>
            <a:r>
              <a:rPr lang="en-US" dirty="0"/>
              <a:t>of our ALU against </a:t>
            </a:r>
            <a:r>
              <a:rPr lang="en-US" dirty="0">
                <a:solidFill>
                  <a:srgbClr val="00B050"/>
                </a:solidFill>
              </a:rPr>
              <a:t>what we expect</a:t>
            </a:r>
            <a:r>
              <a:rPr lang="en-US" dirty="0"/>
              <a:t>. </a:t>
            </a:r>
          </a:p>
          <a:p>
            <a:pPr lvl="1" algn="just">
              <a:lnSpc>
                <a:spcPct val="130000"/>
              </a:lnSpc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116C1A-681E-4789-AD3B-7C7695B18B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555198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3CDE4-A3DD-4E2A-8D12-7D5055EB3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3: Simulating the ALU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9A402D-9F07-4F53-B921-D16EB2AC4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algn="just"/>
            <a:r>
              <a:rPr lang="en-US" dirty="0"/>
              <a:t>Run behavioral simulation using </a:t>
            </a:r>
            <a:r>
              <a:rPr lang="en-US" dirty="0" err="1"/>
              <a:t>Vivado’s</a:t>
            </a:r>
            <a:r>
              <a:rPr lang="en-US" dirty="0"/>
              <a:t> built-in simulator.</a:t>
            </a:r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F361C1-35E8-49C3-BFB2-E075D716B6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46E7C25A-58B1-4C35-94FC-1A9CB347C6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9292" y="1905000"/>
            <a:ext cx="6463234" cy="346725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llout: Left Arrow 4">
            <a:extLst>
              <a:ext uri="{FF2B5EF4-FFF2-40B4-BE49-F238E27FC236}">
                <a16:creationId xmlns:a16="http://schemas.microsoft.com/office/drawing/2014/main" id="{1806C34B-9BE5-4F97-A62D-EB70D0E8E3F8}"/>
              </a:ext>
            </a:extLst>
          </p:cNvPr>
          <p:cNvSpPr/>
          <p:nvPr/>
        </p:nvSpPr>
        <p:spPr bwMode="auto">
          <a:xfrm>
            <a:off x="6691834" y="4267200"/>
            <a:ext cx="2218804" cy="1238250"/>
          </a:xfrm>
          <a:prstGeom prst="leftArrowCallout">
            <a:avLst>
              <a:gd name="adj1" fmla="val 10000"/>
              <a:gd name="adj2" fmla="val 10843"/>
              <a:gd name="adj3" fmla="val 13046"/>
              <a:gd name="adj4" fmla="val 75673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Errors</a:t>
            </a: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en-US" dirty="0"/>
              <a:t>Display messages</a:t>
            </a:r>
          </a:p>
        </p:txBody>
      </p:sp>
    </p:spTree>
    <p:extLst>
      <p:ext uri="{BB962C8B-B14F-4D97-AF65-F5344CB8AC3E}">
        <p14:creationId xmlns:p14="http://schemas.microsoft.com/office/powerpoint/2010/main" val="31130294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D2277-F84D-4BE1-9BD4-2765B368F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38440"/>
            <a:ext cx="8610600" cy="1066800"/>
          </a:xfrm>
        </p:spPr>
        <p:txBody>
          <a:bodyPr/>
          <a:lstStyle/>
          <a:p>
            <a:r>
              <a:rPr lang="en-US" dirty="0"/>
              <a:t>Part 4: Debugging the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3DF38A-FEB0-4129-97BD-31214CBB47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algn="just"/>
            <a:r>
              <a:rPr lang="en-US" dirty="0"/>
              <a:t>Using a simulator can help you locate the problems in your circuits. </a:t>
            </a:r>
          </a:p>
          <a:p>
            <a:pPr algn="just"/>
            <a:r>
              <a:rPr lang="en-US" dirty="0"/>
              <a:t>You can not only </a:t>
            </a:r>
            <a:r>
              <a:rPr lang="en-US" dirty="0">
                <a:solidFill>
                  <a:srgbClr val="00B050"/>
                </a:solidFill>
              </a:rPr>
              <a:t>observe the outputs </a:t>
            </a:r>
            <a:r>
              <a:rPr lang="en-US" dirty="0"/>
              <a:t>but the </a:t>
            </a:r>
            <a:r>
              <a:rPr lang="en-US" dirty="0">
                <a:solidFill>
                  <a:srgbClr val="FF0000"/>
                </a:solidFill>
              </a:rPr>
              <a:t>state of all </a:t>
            </a:r>
            <a:r>
              <a:rPr lang="en-US" b="1" dirty="0">
                <a:solidFill>
                  <a:srgbClr val="FF0000"/>
                </a:solidFill>
              </a:rPr>
              <a:t>internal variables </a:t>
            </a:r>
            <a:r>
              <a:rPr lang="en-US" dirty="0">
                <a:solidFill>
                  <a:srgbClr val="FF0000"/>
                </a:solidFill>
              </a:rPr>
              <a:t>as well</a:t>
            </a:r>
            <a:r>
              <a:rPr lang="en-US" dirty="0"/>
              <a:t>. </a:t>
            </a:r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73DB52-3CC6-42A1-8A34-5297131528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BBC9AD90-A76B-44F0-A4E3-AD81A4A723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60488" y="2745566"/>
            <a:ext cx="6423025" cy="344568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242168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Last Words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7527"/>
            <a:ext cx="8610600" cy="5320723"/>
          </a:xfrm>
        </p:spPr>
        <p:txBody>
          <a:bodyPr/>
          <a:lstStyle/>
          <a:p>
            <a:pPr algn="just"/>
            <a:r>
              <a:rPr lang="en-US" dirty="0"/>
              <a:t>In Lab 6, you learn how to </a:t>
            </a:r>
          </a:p>
          <a:p>
            <a:pPr lvl="1" algn="just"/>
            <a:r>
              <a:rPr lang="en-US" dirty="0">
                <a:solidFill>
                  <a:srgbClr val="0000FF"/>
                </a:solidFill>
              </a:rPr>
              <a:t>write testbenches </a:t>
            </a:r>
            <a:r>
              <a:rPr lang="en-US" dirty="0"/>
              <a:t>in Verilog to </a:t>
            </a:r>
            <a:r>
              <a:rPr lang="en-US" dirty="0">
                <a:solidFill>
                  <a:srgbClr val="0000FF"/>
                </a:solidFill>
              </a:rPr>
              <a:t>verify the functionality of the design</a:t>
            </a:r>
            <a:r>
              <a:rPr lang="en-US" dirty="0"/>
              <a:t>.</a:t>
            </a:r>
          </a:p>
          <a:p>
            <a:pPr lvl="1" algn="just"/>
            <a:r>
              <a:rPr lang="en-US" dirty="0"/>
              <a:t>Find and resolve bugs in your design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Write a testbench that verifies the correctness of your </a:t>
            </a:r>
            <a:r>
              <a:rPr lang="en-US" dirty="0">
                <a:solidFill>
                  <a:srgbClr val="00B050"/>
                </a:solidFill>
              </a:rPr>
              <a:t>ALU from Lab 5.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Use the same testbench to find and solve bugs in a </a:t>
            </a:r>
            <a:r>
              <a:rPr lang="en-US" dirty="0">
                <a:solidFill>
                  <a:srgbClr val="7030A0"/>
                </a:solidFill>
              </a:rPr>
              <a:t>buggy ALU</a:t>
            </a:r>
            <a:r>
              <a:rPr lang="en-US" dirty="0"/>
              <a:t> that we provide.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In the report, you will design a testbench for your </a:t>
            </a:r>
            <a:r>
              <a:rPr lang="en-US" dirty="0">
                <a:solidFill>
                  <a:srgbClr val="FF0000"/>
                </a:solidFill>
              </a:rPr>
              <a:t>FSM from Lab 4.</a:t>
            </a:r>
            <a:endParaRPr lang="en-US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8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03456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Report Deadline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9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6E34D7-D116-DF44-9BEA-452182DFD026}"/>
              </a:ext>
            </a:extLst>
          </p:cNvPr>
          <p:cNvSpPr txBox="1"/>
          <p:nvPr/>
        </p:nvSpPr>
        <p:spPr>
          <a:xfrm>
            <a:off x="2141207" y="3044279"/>
            <a:ext cx="48615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23:59, 1 May 2020</a:t>
            </a:r>
          </a:p>
        </p:txBody>
      </p:sp>
    </p:spTree>
    <p:extLst>
      <p:ext uri="{BB962C8B-B14F-4D97-AF65-F5344CB8AC3E}">
        <p14:creationId xmlns:p14="http://schemas.microsoft.com/office/powerpoint/2010/main" val="317568480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1456</TotalTime>
  <Words>465</Words>
  <Application>Microsoft Macintosh PowerPoint</Application>
  <PresentationFormat>On-screen Show (4:3)</PresentationFormat>
  <Paragraphs>79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10</vt:i4>
      </vt:variant>
    </vt:vector>
  </HeadingPairs>
  <TitlesOfParts>
    <vt:vector size="24" baseType="lpstr">
      <vt:lpstr>Arial</vt:lpstr>
      <vt:lpstr>Calibri</vt:lpstr>
      <vt:lpstr>Garamond</vt:lpstr>
      <vt:lpstr>Tahoma</vt:lpstr>
      <vt:lpstr>Wingdings</vt:lpstr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PowerPoint Presentation</vt:lpstr>
      <vt:lpstr>What Will We Learn?</vt:lpstr>
      <vt:lpstr>Preparation</vt:lpstr>
      <vt:lpstr>Part 1: Expected Results</vt:lpstr>
      <vt:lpstr>Part 2: Preparing the Testbench</vt:lpstr>
      <vt:lpstr>Part 3: Simulating the ALU</vt:lpstr>
      <vt:lpstr>Part 4: Debugging the Problem</vt:lpstr>
      <vt:lpstr>Last Words</vt:lpstr>
      <vt:lpstr>Report Deadline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João Dinis Ferreira</cp:lastModifiedBy>
  <cp:revision>806</cp:revision>
  <cp:lastPrinted>2020-03-22T21:19:31Z</cp:lastPrinted>
  <dcterms:created xsi:type="dcterms:W3CDTF">2010-09-08T00:51:32Z</dcterms:created>
  <dcterms:modified xsi:type="dcterms:W3CDTF">2020-03-22T21:19:33Z</dcterms:modified>
</cp:coreProperties>
</file>